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300" r:id="rId3"/>
    <p:sldId id="276" r:id="rId4"/>
    <p:sldId id="267" r:id="rId5"/>
    <p:sldId id="287" r:id="rId6"/>
    <p:sldId id="292" r:id="rId7"/>
    <p:sldId id="289" r:id="rId8"/>
    <p:sldId id="290" r:id="rId9"/>
    <p:sldId id="291" r:id="rId10"/>
    <p:sldId id="299" r:id="rId11"/>
    <p:sldId id="295" r:id="rId12"/>
    <p:sldId id="296" r:id="rId13"/>
    <p:sldId id="294" r:id="rId14"/>
    <p:sldId id="298" r:id="rId15"/>
    <p:sldId id="29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94660"/>
  </p:normalViewPr>
  <p:slideViewPr>
    <p:cSldViewPr>
      <p:cViewPr varScale="1">
        <p:scale>
          <a:sx n="69" d="100"/>
          <a:sy n="69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BD41D-3726-4FD5-AF8F-B487631123D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8BD0-61D2-4433-813D-249CA8220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90 sec </a:t>
            </a:r>
            <a:r>
              <a:rPr lang="en-GB" dirty="0" err="1" smtClean="0"/>
              <a:t>approx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BD0-61D2-4433-813D-249CA8220F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6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8BD0-61D2-4433-813D-249CA8220FA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4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5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4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2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2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4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1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6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6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5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3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0BA52-AAA6-4389-AE51-D93789DC6A6E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19DC6-000F-47EC-97F0-67B7233F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-cb1L7VZL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077" y="648524"/>
            <a:ext cx="690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How do we know about our past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u="sng" dirty="0" smtClean="0">
                <a:latin typeface="Comic Sans MS" panose="030F0702030302020204" pitchFamily="66" charset="0"/>
              </a:rPr>
              <a:t> </a:t>
            </a:r>
            <a:endParaRPr lang="en-GB" sz="32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96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Objectives</a:t>
            </a:r>
            <a:r>
              <a:rPr lang="en-GB" sz="2400" dirty="0" smtClean="0">
                <a:latin typeface="Comic Sans MS" panose="030F0702030302020204" pitchFamily="66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To learn about the importance of </a:t>
            </a:r>
            <a:r>
              <a:rPr lang="en-GB" sz="2400" b="1" dirty="0" smtClean="0">
                <a:latin typeface="Comic Sans MS" panose="030F0702030302020204" pitchFamily="66" charset="0"/>
              </a:rPr>
              <a:t>sources.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To learn to evaluate sources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6878" y="3037018"/>
            <a:ext cx="5340124" cy="1872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now: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do you understand by the term ‘source’?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6" y="3349886"/>
            <a:ext cx="2061856" cy="1546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112512"/>
            <a:ext cx="1856408" cy="160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72" y="5112512"/>
            <a:ext cx="2729880" cy="1692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73112">
            <a:off x="7586191" y="3276530"/>
            <a:ext cx="14097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Comic Sans MS" panose="030F0702030302020204" pitchFamily="66" charset="0"/>
              </a:rPr>
              <a:t>Let’s have a go!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303350"/>
            <a:ext cx="2587228" cy="2376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r="14121"/>
          <a:stretch/>
        </p:blipFill>
        <p:spPr>
          <a:xfrm>
            <a:off x="1259632" y="3212976"/>
            <a:ext cx="2664296" cy="25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851" y="233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Analysing sources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0" y="701407"/>
            <a:ext cx="869496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This means to study sources carefully to try and make sense of them.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359531" y="1844824"/>
            <a:ext cx="8424936" cy="1368152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1: understand the source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70569" y="3401120"/>
            <a:ext cx="8424936" cy="1584176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2: make inferences about the source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85799" y="5173440"/>
            <a:ext cx="8424936" cy="1557462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3: evaluate the source. 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1" y="7555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Read: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72" r="3983"/>
          <a:stretch/>
        </p:blipFill>
        <p:spPr>
          <a:xfrm>
            <a:off x="1331640" y="1052736"/>
            <a:ext cx="6876256" cy="3953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2292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 painting to show surgical methods.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This was produced during the Medieval era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0" y="126122"/>
            <a:ext cx="860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Study the image below: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46" y="1766568"/>
            <a:ext cx="8604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Find: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doctor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priest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nun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0" y="188982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</a:t>
            </a:r>
          </a:p>
          <a:p>
            <a:endParaRPr lang="en-GB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1</a:t>
            </a:r>
            <a:r>
              <a:rPr lang="en-GB" sz="2800" u="sng" dirty="0" smtClean="0">
                <a:latin typeface="Comic Sans MS" panose="030F0702030302020204" pitchFamily="66" charset="0"/>
              </a:rPr>
              <a:t>. Understanding the source</a:t>
            </a:r>
          </a:p>
          <a:p>
            <a:pPr marL="342900" indent="-342900"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72" r="3983"/>
          <a:stretch/>
        </p:blipFill>
        <p:spPr>
          <a:xfrm>
            <a:off x="3026625" y="3617077"/>
            <a:ext cx="3995936" cy="22976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4410815" y="2755333"/>
            <a:ext cx="1368152" cy="70012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1907704" y="4479354"/>
            <a:ext cx="1368152" cy="70012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6200000">
            <a:off x="3990454" y="5671746"/>
            <a:ext cx="1368152" cy="70012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0800000">
            <a:off x="6546671" y="4190851"/>
            <a:ext cx="1368152" cy="700127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6904"/>
          <a:stretch/>
        </p:blipFill>
        <p:spPr>
          <a:xfrm>
            <a:off x="6076338" y="205279"/>
            <a:ext cx="2847907" cy="1561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6084168" y="154354"/>
            <a:ext cx="2740435" cy="39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90" y="147029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Show you know</a:t>
            </a:r>
          </a:p>
          <a:p>
            <a:endParaRPr lang="en-GB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2. </a:t>
            </a:r>
            <a:r>
              <a:rPr lang="en-GB" sz="2400" u="sng" dirty="0" smtClean="0">
                <a:latin typeface="Comic Sans MS" panose="030F0702030302020204" pitchFamily="66" charset="0"/>
              </a:rPr>
              <a:t>Make inferences (educated guesses)</a:t>
            </a:r>
          </a:p>
          <a:p>
            <a:pPr marL="342900" indent="-342900"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72816"/>
            <a:ext cx="86049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What medical procedure is happening?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Does the patient think he will survive?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Was medieval surgery safe?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34888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Where in the source is your evidence to support this?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7154" y="394603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Where in the source is your evidence to support this?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6360" y="576070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Where in the source is your evidence to support this?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60" y="6457890"/>
            <a:ext cx="91325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Inference – what you can guess or suggest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6904"/>
          <a:stretch/>
        </p:blipFill>
        <p:spPr>
          <a:xfrm>
            <a:off x="6296093" y="15652"/>
            <a:ext cx="2847907" cy="1561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6300235" y="521986"/>
            <a:ext cx="2740435" cy="39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72" r="3983"/>
          <a:stretch/>
        </p:blipFill>
        <p:spPr>
          <a:xfrm>
            <a:off x="3403454" y="2403601"/>
            <a:ext cx="2336619" cy="1343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812" y="1485280"/>
            <a:ext cx="8119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How useful is this source for learning about medieval surgery?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268" y="411998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source is useful for </a:t>
            </a:r>
            <a:r>
              <a:rPr lang="en-GB" sz="2800" i="1" dirty="0">
                <a:solidFill>
                  <a:srgbClr val="0070C0"/>
                </a:solidFill>
                <a:latin typeface="Comic Sans MS" panose="030F0702030302020204" pitchFamily="66" charset="0"/>
              </a:rPr>
              <a:t>learning about medieval </a:t>
            </a:r>
            <a:r>
              <a:rPr lang="en-GB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surgery because….</a:t>
            </a:r>
            <a:endParaRPr lang="en-GB" sz="28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268" y="5652619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However, the limitations/ problems are ….</a:t>
            </a:r>
            <a:endParaRPr lang="en-GB" sz="2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9" y="914745"/>
            <a:ext cx="3913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 smtClean="0">
                <a:latin typeface="Comic Sans MS" panose="030F0702030302020204" pitchFamily="66" charset="0"/>
              </a:rPr>
              <a:t>3. Evaluate the source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280" y="27844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Show you know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971" y="4005064"/>
            <a:ext cx="8712968" cy="26642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-12616"/>
            <a:ext cx="2627784" cy="14505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403565" y="870135"/>
            <a:ext cx="2740435" cy="39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29" y="1120586"/>
            <a:ext cx="1000113" cy="128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0" y="2824203"/>
            <a:ext cx="1563760" cy="130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0" y="1163844"/>
            <a:ext cx="1315547" cy="1173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6" y="4596187"/>
            <a:ext cx="1238250" cy="103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6" y="2831347"/>
            <a:ext cx="1576353" cy="124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6" y="4494016"/>
            <a:ext cx="1184427" cy="118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0586"/>
            <a:ext cx="1395998" cy="120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99" y="2831348"/>
            <a:ext cx="1435839" cy="1079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8274"/>
            <a:ext cx="1324200" cy="109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78" y="1175239"/>
            <a:ext cx="1323302" cy="128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36" y="2888297"/>
            <a:ext cx="1301037" cy="115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05" y="4412591"/>
            <a:ext cx="1451167" cy="108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092" y="788693"/>
            <a:ext cx="8708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For each of sources below decide if they are </a:t>
            </a:r>
            <a:r>
              <a:rPr lang="en-GB" b="1" dirty="0" smtClean="0">
                <a:latin typeface="Comic Sans MS" panose="030F0702030302020204" pitchFamily="66" charset="0"/>
              </a:rPr>
              <a:t>Primary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or </a:t>
            </a:r>
            <a:r>
              <a:rPr lang="en-GB" b="1" dirty="0" smtClean="0">
                <a:latin typeface="Comic Sans MS" panose="030F0702030302020204" pitchFamily="66" charset="0"/>
              </a:rPr>
              <a:t>Secondary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8061" y="4080582"/>
            <a:ext cx="2219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Taj Mahal Model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3112" y="2444360"/>
            <a:ext cx="228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History Textbook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75365" y="2381786"/>
            <a:ext cx="1347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Cave Art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29073" y="2463740"/>
            <a:ext cx="1515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Viking coin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5435" y="4198053"/>
            <a:ext cx="19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Hitler Cartoon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8741" y="5678371"/>
            <a:ext cx="19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Newspaper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8253" y="2378418"/>
            <a:ext cx="19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Dinosaur bone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3838" y="3968143"/>
            <a:ext cx="209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Computer Game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03779" y="4095891"/>
            <a:ext cx="224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Frozen Mammoth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30547" y="5584687"/>
            <a:ext cx="19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Photographs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47678" y="5584687"/>
            <a:ext cx="19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Training Shoe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3890" y="5741602"/>
            <a:ext cx="190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DVD Movie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20" y="60088"/>
            <a:ext cx="333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finish…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543"/>
          <a:stretch/>
        </p:blipFill>
        <p:spPr>
          <a:xfrm>
            <a:off x="2483768" y="620688"/>
            <a:ext cx="4896544" cy="59287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51920" y="2828976"/>
            <a:ext cx="2952328" cy="1752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are your next  three lessons: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Active listening: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530353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www.youtube.com/watch?v=m-cb1L7VZLM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126876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Click on the link below.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Watch clip carefully.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Comic Sans MS" panose="030F0702030302020204" pitchFamily="66" charset="0"/>
              </a:rPr>
              <a:t>Answer this question:</a:t>
            </a:r>
          </a:p>
          <a:p>
            <a:r>
              <a:rPr lang="en-GB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Is it appropriate to dig up our past? </a:t>
            </a:r>
          </a:p>
          <a:p>
            <a:r>
              <a:rPr lang="en-GB" sz="2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Explain your reasons</a:t>
            </a:r>
            <a:endParaRPr lang="en-GB" sz="28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881" y="172309"/>
            <a:ext cx="87398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Copy this information into your books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0" y="1457191"/>
            <a:ext cx="8243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Primary source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Information that originates from that time in history. For example a diary.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964" y="3627215"/>
            <a:ext cx="7791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latin typeface="Comic Sans MS" panose="030F0702030302020204" pitchFamily="66" charset="0"/>
              </a:rPr>
              <a:t>Secondary source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Information created after that time in history. 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For example a storybook based on a historical event.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AutoShape 2" descr="data:image/jpeg;base64,/9j/4AAQSkZJRgABAQAAAQABAAD/2wCEAAkGBxQTEhUUExQUFRQXFBcaGBgXGBUbGhYYGBcXFx0VHB0cHigjGRolHBcaITEhJSksLi4xGB8zODMsNygtLisBCgoKDg0OGxAQGywmHiQsLDEtMi40KzQvLywtNywsLCwsLCw0LiwsLDQ3LiwvLDQsLC8sLCwvLSwsLCwsLCwsLP/AABEIAMIBAwMBIgACEQEDEQH/xAAcAAEAAQUBAQAAAAAAAAAAAAAABQECAwQGBwj/xABEEAACAgEBBAYGBwYFAwUBAAABAgADEQQFEiExE0FRYXGBBiIykaHwBxQzQlKCsWJykqLR4SNzssHxFUNjNIOTo7MW/8QAGQEBAAMBAQAAAAAAAAAAAAAAAAIDBAEF/8QALxEAAgECBQMBCAIDAQAAAAAAAAECAxEEEiExQVFx8BMiMmGBkaGxwULRFOHxBf/aAAwDAQACEQMRAD8A9xiIgCIiAIiIAiIgCIiAIiIAiIgCIiAIiIAiMzA2trDhDYm+2cLvLvHAycDOTwgGeIiAIiIAiIgCIiAIiIAiIgCIiAIiIAiIgCIiAIiIAiae0trUadd6+6qpe2x1UfEzl9b9JujX7EXak9XRVkKfCyzdQjjzBM43Y7GLk7JHaRPLdX9Iessz0NFNI/FYXub+FdxQfzNInVbV1tpPSaq/B+6jJUo8DUFf3sZXKtBcmmODqvi3c9mdwBkkAdpkRrvSzQ08LdXpkPYba8+7OZ49qNkJb9qA+DzsL2nzNhJmajZ1aeyoA7gFHuAlTxcEWrAvmX08R6PqPpH2evK57D/4qb3HvVN34yN1H0o1cqtLqn726GsfzPvfyzkCqjqHz4yvSgY4St4zoixYKHLfn1J2z6SdUx9TS0IO17rHI7yFrA+Mw6P0x2hqV3q3rCnOCmldd4fiVrbSGXj7W7gzn9QvT21aUEhbN5re3oawCy5HUxKr4Eym2tqZ1xrS3oatPp1S2xR646R1YU1DB9dt1QCAccccZTPFVG7R3tchOnSg9I37v/hL6rY2q1H/AKnVahweo27i/wANAUHzmT/+LoFZNBFOpUh6rkAUpYvFSetgeRyTkMZEXaiquxbdIl4eoZvpfpukuob1TZiw+u6HDdvMHmJ12ztWttaWVsGRhkMpyD/fu5iefVxFZWle32/v/ZO6kstkjp/Qv0h+u6cOy9HcjGu+vrrtTgw8D7Q7iJPTy7659R19eq5afU7lGp7FflTqD4H1CTwwRPUZ7uHrKtTU0edOOV2EREvIiIiAIiIAiIgCIiAIiIAiIgCIiARvpDtmvR6d77d4qmOCgFnZiFVFGRliSAPGcrr/AKRSABTpLGcjJ6SylUTuJRnJ8hIr6WNoltTpdOD6tSnUv+9k10+5t9vFRIj0buUvuvx3s4z29numXE4h0o3SubsPhVOm6kjZ2n6bbQKM5tqpVQTu0Vb7gDifXtYgkDJ9jq5TBcbrQDbrtVapGfVtNakEf+EICMdspt7SdG/L1Ty8D8/pITYVpXfo45rwU681Nnd/hIK/lEzrEyqQzRZp9CmrNLRklRsyhDvJVXvfjI3nPfvNlifOZ3cE8ePxMxsGMdF2mZ3JvcujFR2L+kHbLOllW3V54A7yP94LjBZeOAcYwd7A5CcO3QVj2TI9Z3c9vDnNLZm0DaCd0rjd7eORkjkOIPCZNbrujwNyxy2eCLnljiScAc+sybhJSy8kPUjlzcF/Q9plRVI//rSjGa7V3vZ31ADHIHME45/8y99c4DMyIVT29yzedOvipUfrO+jPoVvE0l/I29gIP+ov3aRcfmuYt/pX4SA21pTXrbrsMRXqkexQMlq2qBWxRz9Uuw4dndMh23hzcgKW0hgUYjFybwVq+HJgxUjs3geRk79d0utK2Lb9W1SjdIcBXxz6N0bG+vHIweGeBGZBqVOedrRqz+BTJxlLR8mhodclmq0tlLhhvWoSM9aA4494Bkv6Qab6qlmr0x6N19eysfZX8RkMv3X7HXB7czPodkBLFttvWwoG3AFCKCwwW9piTjIHHrPlranWprNXXpgw6JG37f2yhDLSPPdJ7BgdconJTmnH3Ute29iU9U2ye2vpUuqamwerapU9oyOY7xz8RJT6MduvbS2m1BzqdK3ROfxqPYs/MuDnr4zT2tWWKBTgg72fD/mc7qdorpNdVrK3RkJXT6sKwO4T9m7AH1SG9U56jJf+dWyvL18+5VWgnG57HEtrcMARxBGRLp75hEREAREQBERAEREAREQBERAERMd9m6pPYIB5l9K1DJqKbd5jVavQsuSVrtBL1PjqD5ZD+ScjpLirA8iD8RPQfSvSrqqLaWP2inB/C3NX8QwBnmGh1DOuX4WAlbB2WISr/EZ85lq2qQfw/B6mCm4y9OWzWnc7fa2LtOHHMDP9Zxmqs6J67+pTuWf5dhAJ/K2G986f0d1G8rVnl1echNfph69bcjlT4HIPwnl4ZenJ034ma8mjh9CUmhtm6xK96vqOWAALbmMEoDw3hkNg5ziWbA1Berdc5esmtz2leTfmUq3nJES33ZakPeicw9Naiu0KmoLkAve28PX5HJB3QTgYAAHdHTdDbvLV0JyvS1qBuMrkqLRjgSGxx54yCJftLQdEWrHCi7OP/FaeoHqVjxHY3DrEs6JrGasE2WsydI+MKgBU8ez1RgKCTls989RuMoZtMtvueRCnKFSzvmvv1RkFrrVp7jdYxdq98EjA3iqsMADhkkeUu2prsW3+tu7tIqU8ciyzLchxJ9nlxlBsm1g9XBaxaSrMckqXFgCqOWOXH3GZ9LslxebH6Mr0tlmQWJJYbiDBGBhe8yjNRi099H9eC5Uq0ouEuWvoRrUFlqGQA9jn1fZHTI+COXWV8Zr63UFa1YHHTWFbCQDul2LuOGCyhl5HqyJ0VewwCoFj7iMGVcLw3TvBc4zgfoJc2xKi+8SzDeZtwkbgLhgxxjJ9puvrnXiaaei4+51YSb36/Y5/bNIs3rGXo7UCvZWDgWKh421kjj6vAjwB5DMzst1tt1RIBVmqPEAj7FRyPhNh9j1iqxEADPWyb7FmbiCACzEsVHZmYPR/RWVdIbAoLFMBSSMKgXOSBxPZKnUjKk0vkWxouNaMn0dzaOx6eQTd7kLIO3khAlEH1ayqyqv/AA0V0ZEHEKxVt4Ac+K8QMnjnjJAShHz7plzN6PU1OCNy/wBJNLZWy9PuFlIyjKHXPDhniG8syJ0OzKrDanR9HTZQKVTHrbqszdI567CWJ48RjjxJm1zlUODkc+crjTjBNRuQ9JcnV/Rbt1npOmvObtOxqY/i3R6r+Drhs9uZ3s8T1Wp+q6unWKcV2btN56hk/wCHaf3WO6T2NPZNBqekQN7+4jnPWw9XPE86tTys2IiJoKBERAEREAREQBERAEREATFqkypHdMsowhhHAapzkg888Z596RabodZvDgmpGfC6sYP8ScfFTPTPSHT7lvcwz58j8985H0r2ab9M6p9omLK/304geYyv5p56eWdn2PRT0UlxqQ+ztRuOD84+eM3dsp64YfeH6f2kFs/UixFcfeAPv6vLl5SbL79XPiv+39pTVhlmn8j01JTtNckRS/RalT925dxuwWLkofNd5fJZPGQeto6SsqMA8Cp/C6neVveBJTZ+q6StXAwSOI/Cw4MvkwI8oqLkpkssmuuv9+fEv1emFiMjcmBHf4jvB+ImPZ2jFSBASxySWPN2Y5LeZ6v6TZxGJXd2sRyq9+RHz/tEGcJCIEEQBiBKyhgAfPz88o+fn564giADEqPKU+f6wDI2nW6p6X4q6keR/wB50X0WbaZkbTWnN1J3GP4sD1LPzJ8QZzdb4IPzjrmPUan6rqatYvBDiu79wkFbD+4xye5mltCeSdupmxFO6ue1xMdFoZQw5EZmSeseUIiIAiIgCIiAIiIAiIgCIlAIBD+kuj36iw5rx/qPdOME9JsXIIPXOB2lpujsZerPDwMxYmGuY2YaemU801Om+r6q2rkj/wCNX+65wyjwcHyYTf0d2PdN3040makvHOh8t31P6r+71W/LImpp2a9Skp8rR/pmzCVMs3RfdftGduB7pds1t2xl6n9cdzcAw8+B8d6WuuRMYPEEc1II8ez3cJntdWNs4ZkTWZp3XMc4JVek6Nd1Vay2wrvFEDEKoA4lmOOB5YzM2m1S2b26c7rYPcSobHuaapFnTY3AEW02B8jGGoFRrAznJIycjEpszHUbt7PUxtq2pY9IzlFx0gsVFto3vZsbcJSyluW+vAHn3SczJULdRUmAy1aazpOzF+4FrPiqsxHh2yG2GSotp4kU2lFJ4ncwrqD24Dbue6RjLMvivPO/zfKcnezNvQi/UFjQtYrVmXfsLZd0OGAVRkKCMZJ8pbptW3SNTcnRXKMlc5Vl5CxG+8vuI6xM9On3XZ0sspZvaNZXifxMjBkY95Ge+Y9ob+o0nT4DanS224I4b4rYh14cg9YBx1HEOTUtdn9URcpRepsShhHDAMpyrBWU9oYZHnjETpoTuVjMrKQAYMSkArMprFlbVsMgggg9YPMfPbMYl1bYOe/5E4zjO3+jPaBfTGhzmzTtuEnm1ZGa3814HvUzr55nsHXLptVW7NhLt2kntNjDcz4OcZ/bM9MnrYepngmePWhlnYRES4qEREAREQBERAEREAREQBOd9KtFlRYOY5+Hz+k6KYdRUGUg9YkKkc0bE4SyyuebXVBlKsMqwII7QRgicJo9Oa81NktW3RknPEDG4/mhU++ei63TbjsvYeHh1Tl/SLR4cWjky7jeIyUP+pfMTHQllk4S2ehtqX0nHdakYnZ8+co6/wBpc/Ue3z4iGHCQaadmetCanFSWzLNHRm9QLDUbPV3sBkZgCVR1OOJ44IIPIdc6M7CvOM31AdZWl97y3rSB5g+E5m6reUjJHWG/CQchh3hhnyk9pfS5zWCdNa7gbrFDVu9IvBgd5gVGeOcHgQZlxCq6OH6/Zjrxyy02ZI6vUUaCnicbxJ4nL22Hme12PDl3AYHLm9jadgrvYN17bDYV/DwCqviFUZ7yZl02lYub78Pe3XzWpTyqrH3VAPE8yeJm4fnnOU4ZE1u3uzlOFtWVB+fnzmb0Nwa7uz61f7t7E0dZqRWhY5PIBRzZj6qoB1knAHjJr0Z2Y9GnVXx0hLO+OW/YxcgHrwTjykMQ0qfdnKj1Rzfo8uKFQ/8Aba2vvxXa6AfwgSRmlofVu1ajkuqcju30Rz/Mx983T885c9Xfr+yVP3EBEpmVxOFgxEqJSAUxLjKAxAM9umF9D0tkHHA9anmGHeCAR5T0X0J2ydVpEd8dMua7gOq2v1W8AfaHcwnnGms3WB9/hJ30T1f1faBr5VaxMjsGoqH6vV/+U0YSeWbg9n+TDi4aZj0eIiemeeIiIAiIgCIiAIiIAiIgCUMrBgHM+lWj4CwdXA+E5PV6cWIyE4yOfDIPMN5HB8p6Tq6A6lTyIxOAvpKMynmDiYMRC0syNtCd42PPtj2syNXZ9pWxVv3l6/zLgzaQyvpJQaNWly+xeNx+6xMlT+Zcr7ocgMCOR4jwkqvtWn1/KNmClZSpPjbsW2c5hoZksYKQOlUgE8haoOCe3Kj+UTftTKZkPrfUYPyGQGP4SCClnk3wPdKY66GqrrDsTmm1qkbtjLVYB6yWMEPiM8GXsK5Euq19TNuq/SN+Cr/Ec+AXOB+0xAHWZ1OybkuRSQP2lODhuscZMdEijhgDsGBPLqYvK3Fx1MTqSWhyuytkMbBdeoVl+yqB3uiyMF2PJ7SOGRwUEgZySZXaOuSip7bDuoilie4dnaTyxG1tqVUIXtdUUe8nsAHEnuE47VXWayxXsU16dCGrqb2rG6rLR1AdSeZkadOdaWaW3mi87kUnstyzYyOQ9tgw99jWsv4A2AqeIVRnvzN8yspmb27s0xVlYqTBMqJTE4dBgmDKfPlAKxmBBEATPq1d6M1/b0OttX79Z3gPBgCh7mMwTZ2fbuuOeDwkW2vaW61ITjmjY9T2LtNNTRVfWcpaiuvdvDOD3jl5TdnAfR7rRTffoTwQ51Gn/cdv8Wsfu2ZbwsE7+e1TmpxUkeNKOV2YiIkyIiIgCIiAIiIAiIgCIiAWGcr6VaPDCwdfA+PUZ1jCae0tKLK2XtHDuPUffKqsM0bFlKeWVzzDb+z/AKxp7KgcMRlD2OpDIf4gPjON2dqukrVsEHHEdjA4ZT4EGehsMHB55wfKcHtXT9Bq7F+5aOmTs3j6tq+Od1sftTPQ9pOn11XdG7P6dSNT5PsyQ0b5yDyPz+k1NVQDvK3EEEEdoPVxl1DcZs6kZAI8+6Z9pHqtWZHbHdmV9M1tiPWVO8jFWevPqnPlunHZ3zfs2fYeWr1Q8XR/9SkyM2ipTdvQEvVnh+Os+3X444jvUSfouDqrocqwDKe0HlOVOqMbglKz8RpabY6q4sdnusHstZunc5eyoAVfHGe+SJiJW23uSSS2ESueuWlh2/GcOlfn5+euPOWdKPnulptx1E/PwgWMoj4zF03cZTp+75MCxmhpr9Ke79ecte0gZJGO0nhB2xtRvD5xIS7blQ5ObDnitXrnz3cy1NpWtxr0tpHa7KgP6ke6TVOT4K3OC5Or1txUU6tPb077x76z6tqfwnex2oJ6vp7Q6qw5EA++fPzbevqRgyaVRglg15Y4xx9VEzy6sdU9h+jzV3W7PofUKFtKZwBj1d47h5niU3SfHqmvBxlFOL24POxOW90dJERNplEREAREQBERAEREAREQBLCJfKEQDivSXSblu8Bwfj+br/r5zi/THRl6Raoy9DdIO9Mbti+aknxUT1T0h0nSUnHNeI8ufwnE+4zBUvTqZl3N1NqpTszhNLaCAR5d47JJ6WsvkDj1yDNPQam6g8hiyvvqbgR+Vv1k1szaC1Es2N0A5JIGB18T1f3jFR/lDnVG7DVXKlZ7x0/pmu/Dh88Jo7Is6KxtPkhTmyrngAn108mOfBu6bu0tdWGLllQMc+swEh9pa2sqllTF7EcMu4ljBhydN4LjipPmBKknJWtuTrSiknfVeM6TpD2yvSGRR2szZ6Ohz2FyqD9S3wlu/qDjjUncFZz5ElR/LIelIg6sSWLHtmvqNZWnB7EU45Myg47eJmpQjLxNjv47oA8AgA6pcaweYB8Rn5/vOqn1I+r0QfbmmH/erY9iHfPuUEyxttA+xTe/5Nwf/YVmwigchjwiTUIkPUmaja/UH2aEX9+3j7lU/rLGfVHnZSg/ZR2PvLgZ8pvMvGW4+eM6klwRbk92/OxonSWN7eot8FCIP9JPxm7T6LVnBcZ68uTY385IEk9nadeZ4n4Ta1OvqrGXsRR3sBJJsrlYgdobLev2LLsfsrUAPDAyPd1SA1eoZcm227HVv9Kc++hP9c6y3b1bjFSXXcOdaMFP5zgfGRJ2dqbGLAJRkc8jf8yihs/+5LFNLcrcJS2ITQ681+uEs3cNxsTUYcFSMAb1oPmQOc+gPo10nRbN0q5J/wAINx6t/L7o7FG9gDqAE8S2zsI1aa2yyykncPrMhDvxzuCx7GbJAIwOc+idlY6GsqN1SikKRgqCAQuOrA6pdSkpaooqxcdGbcREuKRERAEREAREQBERAEREAREQC11nA7W0vR2svVnI8DO/M570p0mVDjq5+Ez4iF436F9CdpW6nl3pzo8ImqAO9QfX58aX4P5rwYeBnNUaYvQ2rf1yFLIvMVr1YHLf3eJY8fCel3UhlKsAVYEEHrBGCPDBnnexdQ2n1DbPtUNXvlFsJ4hGRnRSOvI4Z7iOqZ41H6bXTX5cmr3Z366fPg5V97PSK7Z5njlm4Z9sgtmdAmDWj2oGyobfuS+4EEb2QbbFQeI4cJEW7HsSx9MXrQIODuxUvUTzXgeIHA9nxk5pvRkAK1ViA4GCEWwkcOIZlWap1KdlqZ405vZE7sTaVTrisAADmAmOH+WSFHiZu37QTkCG8OP/ABxkSUvrG7u3X5HElqhju3S6ge4yirbjhp8H9u2tf9AeZpSjwXxhLkyZJJPLu/rKnjMd1NoGXfT0jrzvv8WKD4TSSypjgajUag/h06HA86l4ebSN7lm25I73WeE1rdo1LwNtQPZvjPuzky6nYpbG7oM/taqxc+4mxvgJJ07D1P49LSOyuoufIkqP5Zy688ZzzzYiU1TPwqqsf9ph0afxOMkfugzOuzL29u1UHZUmT/G+R/LJhPRtj9pq9Q3cvR1j+Vc/GZa/RjT/AHlss/zLbn+BfHwnHI6vj59CDfZNC/aOzf5lzgHq9kMF8sTc0WyKAd6qmvP4lQH+bH+8ntHsmir7OmpD2qiqfeBmSdWmduSk/p75HV8s7dLhEQuzSfvY8s+7MyaX0YSyxd+/U7p+6jog96IG+M6PS7Esbnhfifhw+MndBsRU4nJMtpUZXvYpq1lbc0tkehukpcWrVv2DlZaz22eTWFio7hidHAib0jBcREToEREAREQBERAEREAREQBERAEwaukOpU8iJnlMTjVwnY8/1FBVip6iRI3amzK76zXYMgkEEHDKw5Op5qwM7Tbegyd4DnwPz88pCNoj1A+6efOm4vQ9CM1JanBa70d1BAVhptUo9k3KUceJCsrHlxAGZlo2dq84KaasdvSWP5YCL+s7lNk2nkh88D9ZmT0ftPPdHnOZJPgl6iX8jhP+i6s89TSg/YoJP89hx7pevovn7XVap+4MlYP/AMag/Geg1+jR62902qvRtOsk+f8AxJqlPp+CDrQ6nnum9F9IhyKK2b8VgNje98yXVOoDHcP6CdxRsOpfug+PH9ZvU6dV9lQJP/Hk/eZX/kRWyOEq2Xa3Kt/cf95t17AuP3ceJE7WJNYaPUg8TI5Wr0Zb7zAeAm3T6NoOeT5/0k/EmqEFwQdab5I6jY9a8lA/X3zbTTKOr3zNEsUUtiDk3uUAlYiSIiIiAIkXqNJeS4Fg3CG3Qe0g4B9Xl638o7TLBorstxTdLKwGTww6sc+rxJA8vjAJeJpDTODkEdfX2tnA4dnCXpVZkZbhwz7vDtHxnLnLm1EROnRERAEREAREQBERAEREAst5SiiUicBWIiDpRjLKT6xiJzk7wbEREkREREAREQBERAEREAREQBERAEREARE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840" r="29840"/>
          <a:stretch/>
        </p:blipFill>
        <p:spPr>
          <a:xfrm rot="1062235">
            <a:off x="7861598" y="2244816"/>
            <a:ext cx="1044533" cy="1727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800" r="23540" b="11600"/>
          <a:stretch/>
        </p:blipFill>
        <p:spPr>
          <a:xfrm rot="1350790">
            <a:off x="7615960" y="4624163"/>
            <a:ext cx="1108401" cy="998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12" y="855002"/>
            <a:ext cx="333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Key terms:</a:t>
            </a:r>
            <a:endParaRPr lang="en-GB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07975" y="5662264"/>
            <a:ext cx="8241994" cy="990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Ready for more?</a:t>
            </a:r>
          </a:p>
          <a:p>
            <a:pPr marL="0" indent="0" algn="ctr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Add </a:t>
            </a:r>
            <a:r>
              <a:rPr lang="en-GB" sz="2400" b="1" dirty="0" smtClean="0">
                <a:latin typeface="Comic Sans MS" panose="030F0702030302020204" pitchFamily="66" charset="0"/>
              </a:rPr>
              <a:t>three</a:t>
            </a:r>
            <a:r>
              <a:rPr lang="en-GB" sz="2400" dirty="0" smtClean="0">
                <a:latin typeface="Comic Sans MS" panose="030F0702030302020204" pitchFamily="66" charset="0"/>
              </a:rPr>
              <a:t> more examples to each type of source.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180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Are ALL sources useful?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8856984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simple answer is ‘yes!’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All sources are pieces of evidence that share information about our past.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Even if the information is exaggerated, a lie or even inaccurate. It can still teach us about </a:t>
            </a:r>
            <a:r>
              <a:rPr lang="en-GB" sz="2400" b="1" i="1" dirty="0" smtClean="0">
                <a:latin typeface="Comic Sans MS" panose="030F0702030302020204" pitchFamily="66" charset="0"/>
              </a:rPr>
              <a:t>WHY</a:t>
            </a:r>
            <a:r>
              <a:rPr lang="en-GB" sz="2400" dirty="0" smtClean="0">
                <a:latin typeface="Comic Sans MS" panose="030F0702030302020204" pitchFamily="66" charset="0"/>
              </a:rPr>
              <a:t> someone would exaggerate, lie or even be inaccurate.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Sources can give us factual information about a person or an event but they can also teach us about people’s individual experiences, views, worries and fears.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History can be confusing because people in our past have different experiences.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Read: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08920"/>
            <a:ext cx="6147342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692" y="260648"/>
            <a:ext cx="862778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are going to look at some different types of sources. As we study them, think about: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Why it could be useful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What the limitations (problems) could be</a:t>
            </a: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Complete the ‘source evaluation sheet’ found on the VLE.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7824" y="3068960"/>
            <a:ext cx="17281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5233403" y="3068960"/>
            <a:ext cx="172819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3497">
            <a:off x="420447" y="386120"/>
            <a:ext cx="240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47667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latin typeface="Comic Sans MS" panose="030F0702030302020204" pitchFamily="66" charset="0"/>
              </a:rPr>
              <a:t>“fairly busy day, snipers nearly got me”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41277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- Diary of a soldier in WWI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58" r="8866"/>
          <a:stretch/>
        </p:blipFill>
        <p:spPr>
          <a:xfrm>
            <a:off x="576481" y="3760043"/>
            <a:ext cx="2088232" cy="1857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2826" y="405239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latin typeface="Comic Sans MS" panose="030F0702030302020204" pitchFamily="66" charset="0"/>
              </a:rPr>
              <a:t>“my business is destroyed but I am safe”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6179" y="5003884"/>
            <a:ext cx="587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- </a:t>
            </a:r>
            <a:r>
              <a:rPr lang="en-GB" dirty="0" smtClean="0">
                <a:latin typeface="Comic Sans MS" panose="030F0702030302020204" pitchFamily="66" charset="0"/>
              </a:rPr>
              <a:t>A barrister’s letter from the Great Fire of London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814530"/>
            <a:ext cx="2267744" cy="1433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5399320"/>
            <a:ext cx="2267744" cy="143391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734619" y="5729873"/>
            <a:ext cx="576064" cy="21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588224" y="2025715"/>
            <a:ext cx="576064" cy="21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650389" cy="3069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61048"/>
            <a:ext cx="4219842" cy="230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0826" y="980728"/>
            <a:ext cx="465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- Famous speech by Prime Minster Churchill in 1940, during the Second World War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221088"/>
            <a:ext cx="4659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- American photograph of Neil Armstrong, the first man on the moon in July 1969.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893257"/>
            <a:ext cx="2267909" cy="143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5229824"/>
            <a:ext cx="2267909" cy="14326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88224" y="2497541"/>
            <a:ext cx="576064" cy="21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588224" y="5958134"/>
            <a:ext cx="576064" cy="21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1944216" cy="2796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0" y="3789040"/>
            <a:ext cx="3978326" cy="259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908720"/>
            <a:ext cx="465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- An information book for children about the atomic bomb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3866" y="3789040"/>
            <a:ext cx="4725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latin typeface="Comic Sans MS" panose="030F0702030302020204" pitchFamily="66" charset="0"/>
              </a:rPr>
              <a:t>A ‘doom’ painting by a medieval monk.</a:t>
            </a:r>
          </a:p>
          <a:p>
            <a:pPr marL="342900" indent="-342900">
              <a:buFontTx/>
              <a:buChar char="-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Medieval monks dedicated their lives to God and taught others to do the same.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965699"/>
            <a:ext cx="2267909" cy="143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075" y="5393415"/>
            <a:ext cx="2267909" cy="143268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12160" y="2941945"/>
            <a:ext cx="576064" cy="21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588224" y="6614371"/>
            <a:ext cx="576064" cy="211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615</Words>
  <Application>Microsoft Office PowerPoint</Application>
  <PresentationFormat>On-screen Show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davies</dc:creator>
  <cp:lastModifiedBy>K Anderton</cp:lastModifiedBy>
  <cp:revision>82</cp:revision>
  <dcterms:created xsi:type="dcterms:W3CDTF">2013-10-09T08:39:45Z</dcterms:created>
  <dcterms:modified xsi:type="dcterms:W3CDTF">2020-07-15T08:15:34Z</dcterms:modified>
</cp:coreProperties>
</file>